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80" r:id="rId13"/>
    <p:sldId id="274" r:id="rId14"/>
    <p:sldId id="279"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9" r:id="rId31"/>
    <p:sldId id="298"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1490"/>
    <p:restoredTop sz="94192"/>
  </p:normalViewPr>
  <p:slideViewPr>
    <p:cSldViewPr snapToGrid="0" snapToObjects="1">
      <p:cViewPr varScale="1">
        <p:scale>
          <a:sx n="62" d="100"/>
          <a:sy n="62" d="100"/>
        </p:scale>
        <p:origin x="992" y="208"/>
      </p:cViewPr>
      <p:guideLst/>
    </p:cSldViewPr>
  </p:slideViewPr>
  <p:outlineViewPr>
    <p:cViewPr>
      <p:scale>
        <a:sx n="33" d="100"/>
        <a:sy n="33" d="100"/>
      </p:scale>
      <p:origin x="0" y="0"/>
    </p:cViewPr>
  </p:outlineViewPr>
  <p:notesTextViewPr>
    <p:cViewPr>
      <p:scale>
        <a:sx n="20" d="100"/>
        <a:sy n="2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717887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0227476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29696118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7854972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365620" y="3226831"/>
            <a:ext cx="6657272"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30</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a:latin typeface="Gill Sans MT" panose="020B0502020104020203" pitchFamily="34" charset="77"/>
              </a:rPr>
              <a:t>29th </a:t>
            </a:r>
            <a:r>
              <a:rPr lang="en-GB" dirty="0">
                <a:latin typeface="Gill Sans MT" panose="020B0502020104020203" pitchFamily="34" charset="77"/>
              </a:rPr>
              <a:t>April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178587" y="1309202"/>
            <a:ext cx="366125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advantage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0" y="64355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Hazel had the </a:t>
            </a:r>
            <a:r>
              <a:rPr lang="en-GB" b="1" dirty="0">
                <a:latin typeface="Gill Sans MT" panose="020B0502020104020203" pitchFamily="34" charset="77"/>
              </a:rPr>
              <a:t>advantage</a:t>
            </a:r>
            <a:r>
              <a:rPr lang="en-GB" dirty="0">
                <a:latin typeface="Gill Sans MT" panose="020B0502020104020203" pitchFamily="34" charset="77"/>
              </a:rPr>
              <a:t> in the race.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(ad-van-tage)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60786051"/>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benefit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disadvantage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gain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incapacity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TextBox 4">
            <a:extLst>
              <a:ext uri="{FF2B5EF4-FFF2-40B4-BE49-F238E27FC236}">
                <a16:creationId xmlns:a16="http://schemas.microsoft.com/office/drawing/2014/main" id="{1324B444-83FF-E056-6138-B8E50E39468C}"/>
              </a:ext>
            </a:extLst>
          </p:cNvPr>
          <p:cNvSpPr txBox="1"/>
          <p:nvPr/>
        </p:nvSpPr>
        <p:spPr>
          <a:xfrm>
            <a:off x="713312" y="4239962"/>
            <a:ext cx="654165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An advantage is something that puts you in a better position than other people.</a:t>
            </a:r>
          </a:p>
        </p:txBody>
      </p:sp>
      <p:pic>
        <p:nvPicPr>
          <p:cNvPr id="3" name="Picture 2">
            <a:extLst>
              <a:ext uri="{FF2B5EF4-FFF2-40B4-BE49-F238E27FC236}">
                <a16:creationId xmlns:a16="http://schemas.microsoft.com/office/drawing/2014/main" id="{E18EFFA5-64C0-4EF7-9549-3D4515DD99E7}"/>
              </a:ext>
            </a:extLst>
          </p:cNvPr>
          <p:cNvPicPr>
            <a:picLocks noChangeAspect="1"/>
          </p:cNvPicPr>
          <p:nvPr/>
        </p:nvPicPr>
        <p:blipFill>
          <a:blip r:embed="rId4"/>
          <a:stretch>
            <a:fillRect/>
          </a:stretch>
        </p:blipFill>
        <p:spPr>
          <a:xfrm>
            <a:off x="8897773" y="2589368"/>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49292" y="1309202"/>
            <a:ext cx="331982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common</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48464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It was </a:t>
            </a:r>
            <a:r>
              <a:rPr lang="en-GB" sz="4000" b="1" dirty="0">
                <a:solidFill>
                  <a:schemeClr val="accent2"/>
                </a:solidFill>
                <a:latin typeface="Gill Sans MT" panose="020B0502020104020203" pitchFamily="34" charset="77"/>
              </a:rPr>
              <a:t>common</a:t>
            </a:r>
            <a:r>
              <a:rPr lang="en-GB" sz="4000" dirty="0">
                <a:solidFill>
                  <a:schemeClr val="accent2"/>
                </a:solidFill>
                <a:latin typeface="Gill Sans MT" panose="020B0502020104020203" pitchFamily="34" charset="77"/>
              </a:rPr>
              <a:t> for the class to work together in groups.</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com-mon</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408324114"/>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popular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uncommon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universal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practice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BADA2225-447A-EAFD-034A-A99494F1F33B}"/>
              </a:ext>
            </a:extLst>
          </p:cNvPr>
          <p:cNvSpPr txBox="1"/>
          <p:nvPr/>
        </p:nvSpPr>
        <p:spPr>
          <a:xfrm>
            <a:off x="286332" y="4137115"/>
            <a:ext cx="683072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is common, it is found in large numbers or it happens often.</a:t>
            </a:r>
          </a:p>
        </p:txBody>
      </p:sp>
      <p:pic>
        <p:nvPicPr>
          <p:cNvPr id="4" name="Picture 3">
            <a:extLst>
              <a:ext uri="{FF2B5EF4-FFF2-40B4-BE49-F238E27FC236}">
                <a16:creationId xmlns:a16="http://schemas.microsoft.com/office/drawing/2014/main" id="{6BE2EBFC-D426-E00E-5381-440D0A1324BE}"/>
              </a:ext>
            </a:extLst>
          </p:cNvPr>
          <p:cNvPicPr>
            <a:picLocks noChangeAspect="1"/>
          </p:cNvPicPr>
          <p:nvPr/>
        </p:nvPicPr>
        <p:blipFill>
          <a:blip r:embed="rId4"/>
          <a:stretch>
            <a:fillRect/>
          </a:stretch>
        </p:blipFill>
        <p:spPr>
          <a:xfrm>
            <a:off x="8711712" y="2786008"/>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62544" y="1339979"/>
            <a:ext cx="2667397"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emerge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48340" y="4182796"/>
            <a:ext cx="6991756"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To emerge means to come out from an enclosed or dark space such as a room or a vehicle, or from a position where you could not be seen.</a:t>
            </a:r>
          </a:p>
        </p:txBody>
      </p:sp>
      <p:sp>
        <p:nvSpPr>
          <p:cNvPr id="155" name="The was a tear in Freddie’s new school jumper."/>
          <p:cNvSpPr txBox="1"/>
          <p:nvPr/>
        </p:nvSpPr>
        <p:spPr>
          <a:xfrm>
            <a:off x="5112" y="655476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Ashley </a:t>
            </a:r>
            <a:r>
              <a:rPr lang="en-GB" sz="4000" b="1" dirty="0">
                <a:latin typeface="Gill Sans MT" panose="020B0502020104020203" pitchFamily="34" charset="77"/>
              </a:rPr>
              <a:t>emerged</a:t>
            </a:r>
            <a:r>
              <a:rPr lang="en-GB" sz="4000" dirty="0">
                <a:latin typeface="Gill Sans MT" panose="020B0502020104020203" pitchFamily="34" charset="77"/>
              </a:rPr>
              <a:t> from the classroom after break.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e-merge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26209379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608978">
                  <a:extLst>
                    <a:ext uri="{9D8B030D-6E8A-4147-A177-3AD203B41FA5}">
                      <a16:colId xmlns:a16="http://schemas.microsoft.com/office/drawing/2014/main" val="3334831431"/>
                    </a:ext>
                  </a:extLst>
                </a:gridCol>
                <a:gridCol w="259089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appear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abandon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door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loom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drop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2804896-68B1-0E02-C95A-667972BEE336}"/>
              </a:ext>
            </a:extLst>
          </p:cNvPr>
          <p:cNvPicPr>
            <a:picLocks noChangeAspect="1"/>
          </p:cNvPicPr>
          <p:nvPr/>
        </p:nvPicPr>
        <p:blipFill>
          <a:blip r:embed="rId4"/>
          <a:stretch>
            <a:fillRect/>
          </a:stretch>
        </p:blipFill>
        <p:spPr>
          <a:xfrm>
            <a:off x="8548284" y="2648980"/>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0336" y="1309202"/>
            <a:ext cx="261770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irritate</a:t>
            </a:r>
            <a:endParaRPr dirty="0">
              <a:latin typeface="Gill Sans MT" panose="020B0502020104020203" pitchFamily="34" charset="77"/>
            </a:endParaRPr>
          </a:p>
        </p:txBody>
      </p:sp>
      <p:sp>
        <p:nvSpPr>
          <p:cNvPr id="152" name="Definition:"/>
          <p:cNvSpPr txBox="1"/>
          <p:nvPr/>
        </p:nvSpPr>
        <p:spPr>
          <a:xfrm>
            <a:off x="2217173" y="3109482"/>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5112" y="651951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latin typeface="Gill Sans MT" panose="020B0502020104020203" pitchFamily="34" charset="77"/>
              </a:rPr>
              <a:t>The tapping of pencils on the tables </a:t>
            </a:r>
            <a:r>
              <a:rPr lang="en-GB" b="1" dirty="0">
                <a:latin typeface="Gill Sans MT" panose="020B0502020104020203" pitchFamily="34" charset="77"/>
              </a:rPr>
              <a:t>irritated</a:t>
            </a:r>
            <a:r>
              <a:rPr lang="en-GB" dirty="0">
                <a:latin typeface="Gill Sans MT" panose="020B0502020104020203" pitchFamily="34" charset="77"/>
              </a:rPr>
              <a:t> Sita.</a:t>
            </a:r>
            <a:endParaRPr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ir-ri-tate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47733994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aggravate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attitude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offend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5E226A78-4C0F-6B72-2DDC-3FD9AC9A8C52}"/>
              </a:ext>
            </a:extLst>
          </p:cNvPr>
          <p:cNvSpPr txBox="1"/>
          <p:nvPr/>
        </p:nvSpPr>
        <p:spPr>
          <a:xfrm>
            <a:off x="579987" y="4375338"/>
            <a:ext cx="726890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something irritates you, it keeps annoying you.</a:t>
            </a:r>
          </a:p>
        </p:txBody>
      </p:sp>
      <p:pic>
        <p:nvPicPr>
          <p:cNvPr id="2" name="Picture 1">
            <a:extLst>
              <a:ext uri="{FF2B5EF4-FFF2-40B4-BE49-F238E27FC236}">
                <a16:creationId xmlns:a16="http://schemas.microsoft.com/office/drawing/2014/main" id="{229956C8-2F7A-530E-B8D5-BF8EB855FCA6}"/>
              </a:ext>
            </a:extLst>
          </p:cNvPr>
          <p:cNvPicPr>
            <a:picLocks noChangeAspect="1"/>
          </p:cNvPicPr>
          <p:nvPr/>
        </p:nvPicPr>
        <p:blipFill>
          <a:blip r:embed="rId4"/>
          <a:stretch>
            <a:fillRect/>
          </a:stretch>
        </p:blipFill>
        <p:spPr>
          <a:xfrm>
            <a:off x="8309386" y="2768079"/>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31792" y="1309202"/>
            <a:ext cx="2354812"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regret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372570" y="6550531"/>
            <a:ext cx="1217230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Dave </a:t>
            </a:r>
            <a:r>
              <a:rPr lang="en-GB" sz="4000" b="1" dirty="0">
                <a:latin typeface="Gill Sans MT" panose="020B0502020104020203" pitchFamily="34" charset="77"/>
              </a:rPr>
              <a:t>regretted</a:t>
            </a:r>
            <a:r>
              <a:rPr lang="en-GB" sz="4000" dirty="0">
                <a:latin typeface="Gill Sans MT" panose="020B0502020104020203" pitchFamily="34" charset="77"/>
              </a:rPr>
              <a:t> not learning his spellings for the test.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re-gret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391226027"/>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anguish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worry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delight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104110E2-4867-4C9D-30F7-002FC7E03208}"/>
              </a:ext>
            </a:extLst>
          </p:cNvPr>
          <p:cNvSpPr txBox="1"/>
          <p:nvPr/>
        </p:nvSpPr>
        <p:spPr>
          <a:xfrm>
            <a:off x="662310" y="4137149"/>
            <a:ext cx="632776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regret something that you have done, you wish that you had not done it.</a:t>
            </a:r>
          </a:p>
        </p:txBody>
      </p:sp>
      <p:pic>
        <p:nvPicPr>
          <p:cNvPr id="4" name="Picture 3">
            <a:extLst>
              <a:ext uri="{FF2B5EF4-FFF2-40B4-BE49-F238E27FC236}">
                <a16:creationId xmlns:a16="http://schemas.microsoft.com/office/drawing/2014/main" id="{11D34B44-FABA-9E08-8A51-152BF05CF0F6}"/>
              </a:ext>
            </a:extLst>
          </p:cNvPr>
          <p:cNvPicPr>
            <a:picLocks noChangeAspect="1"/>
          </p:cNvPicPr>
          <p:nvPr/>
        </p:nvPicPr>
        <p:blipFill>
          <a:blip r:embed="rId4"/>
          <a:stretch>
            <a:fillRect/>
          </a:stretch>
        </p:blipFill>
        <p:spPr>
          <a:xfrm>
            <a:off x="8916000" y="2767101"/>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23793850"/>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boil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echo</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coast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found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74829878"/>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common</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irritate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emerge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regret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90387" y="-389685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97524995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answer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boil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coast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echo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found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703910735"/>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When a hot liquid *** or when you boil it, bubbles appear in it and it starts to change into steam or vapour.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 is the past tense and past participle of ***. If you *** someone or something, you see them or learn where they 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someone who has asked you something, you say something back to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An *** is a sound which is caused by a noise being reflected off a surface such as a wall.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The *** is an area of land that is next to the sea.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E79834B3-8A49-EBCA-15B9-BF654D8ADDD3}"/>
              </a:ext>
            </a:extLst>
          </p:cNvPr>
          <p:cNvPicPr>
            <a:picLocks noChangeAspect="1"/>
          </p:cNvPicPr>
          <p:nvPr/>
        </p:nvPicPr>
        <p:blipFill>
          <a:blip r:embed="rId5"/>
          <a:stretch>
            <a:fillRect/>
          </a:stretch>
        </p:blipFill>
        <p:spPr>
          <a:xfrm>
            <a:off x="11146102" y="5279075"/>
            <a:ext cx="806124" cy="876780"/>
          </a:xfrm>
          <a:prstGeom prst="rect">
            <a:avLst/>
          </a:prstGeom>
        </p:spPr>
      </p:pic>
      <p:pic>
        <p:nvPicPr>
          <p:cNvPr id="3" name="Picture 2">
            <a:extLst>
              <a:ext uri="{FF2B5EF4-FFF2-40B4-BE49-F238E27FC236}">
                <a16:creationId xmlns:a16="http://schemas.microsoft.com/office/drawing/2014/main" id="{1612D540-2ED2-BDC6-F901-CA1E5145F851}"/>
              </a:ext>
            </a:extLst>
          </p:cNvPr>
          <p:cNvPicPr>
            <a:picLocks noChangeAspect="1"/>
          </p:cNvPicPr>
          <p:nvPr/>
        </p:nvPicPr>
        <p:blipFill>
          <a:blip r:embed="rId6"/>
          <a:stretch>
            <a:fillRect/>
          </a:stretch>
        </p:blipFill>
        <p:spPr>
          <a:xfrm>
            <a:off x="11084999" y="2639263"/>
            <a:ext cx="1087718" cy="1087718"/>
          </a:xfrm>
          <a:prstGeom prst="rect">
            <a:avLst/>
          </a:prstGeom>
        </p:spPr>
      </p:pic>
      <p:pic>
        <p:nvPicPr>
          <p:cNvPr id="5" name="Picture 4">
            <a:extLst>
              <a:ext uri="{FF2B5EF4-FFF2-40B4-BE49-F238E27FC236}">
                <a16:creationId xmlns:a16="http://schemas.microsoft.com/office/drawing/2014/main" id="{2257CE97-CD0A-AD68-C60E-294894CF1616}"/>
              </a:ext>
            </a:extLst>
          </p:cNvPr>
          <p:cNvPicPr>
            <a:picLocks noChangeAspect="1"/>
          </p:cNvPicPr>
          <p:nvPr/>
        </p:nvPicPr>
        <p:blipFill>
          <a:blip r:embed="rId7"/>
          <a:stretch>
            <a:fillRect/>
          </a:stretch>
        </p:blipFill>
        <p:spPr>
          <a:xfrm>
            <a:off x="11146102" y="8045076"/>
            <a:ext cx="774078" cy="774078"/>
          </a:xfrm>
          <a:prstGeom prst="rect">
            <a:avLst/>
          </a:prstGeom>
        </p:spPr>
      </p:pic>
      <p:pic>
        <p:nvPicPr>
          <p:cNvPr id="6" name="Picture 5">
            <a:extLst>
              <a:ext uri="{FF2B5EF4-FFF2-40B4-BE49-F238E27FC236}">
                <a16:creationId xmlns:a16="http://schemas.microsoft.com/office/drawing/2014/main" id="{557A0E19-D6DB-5BE0-64CF-405FE1762E86}"/>
              </a:ext>
            </a:extLst>
          </p:cNvPr>
          <p:cNvPicPr>
            <a:picLocks noChangeAspect="1"/>
          </p:cNvPicPr>
          <p:nvPr/>
        </p:nvPicPr>
        <p:blipFill>
          <a:blip r:embed="rId8"/>
          <a:stretch>
            <a:fillRect/>
          </a:stretch>
        </p:blipFill>
        <p:spPr>
          <a:xfrm>
            <a:off x="10954806" y="6594217"/>
            <a:ext cx="932676" cy="932676"/>
          </a:xfrm>
          <a:prstGeom prst="rect">
            <a:avLst/>
          </a:prstGeom>
        </p:spPr>
      </p:pic>
      <p:pic>
        <p:nvPicPr>
          <p:cNvPr id="7" name="Picture 6">
            <a:extLst>
              <a:ext uri="{FF2B5EF4-FFF2-40B4-BE49-F238E27FC236}">
                <a16:creationId xmlns:a16="http://schemas.microsoft.com/office/drawing/2014/main" id="{B7A90331-9264-3B25-10FC-16700FF9C96F}"/>
              </a:ext>
            </a:extLst>
          </p:cNvPr>
          <p:cNvPicPr>
            <a:picLocks noChangeAspect="1"/>
          </p:cNvPicPr>
          <p:nvPr/>
        </p:nvPicPr>
        <p:blipFill>
          <a:blip r:embed="rId9"/>
          <a:stretch>
            <a:fillRect/>
          </a:stretch>
        </p:blipFill>
        <p:spPr>
          <a:xfrm>
            <a:off x="11139233" y="4048129"/>
            <a:ext cx="932677" cy="932677"/>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480074179"/>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advantage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emerge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irritate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regret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3081551542"/>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 you, it keeps annoying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that you have done, you wish that you had not done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something is ***, it is found in large numbers or it happens often.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To *** means to come out from an enclosed or dark space such as a room or a vehicle, or from a position where you could not be seen.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An *** is something that puts you in a better position than other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0215E8C0-5515-47FF-913E-5868A9657690}"/>
              </a:ext>
            </a:extLst>
          </p:cNvPr>
          <p:cNvPicPr>
            <a:picLocks noChangeAspect="1"/>
          </p:cNvPicPr>
          <p:nvPr/>
        </p:nvPicPr>
        <p:blipFill>
          <a:blip r:embed="rId5"/>
          <a:stretch>
            <a:fillRect/>
          </a:stretch>
        </p:blipFill>
        <p:spPr>
          <a:xfrm>
            <a:off x="10942378" y="7885565"/>
            <a:ext cx="933589" cy="933589"/>
          </a:xfrm>
          <a:prstGeom prst="rect">
            <a:avLst/>
          </a:prstGeom>
        </p:spPr>
      </p:pic>
      <p:pic>
        <p:nvPicPr>
          <p:cNvPr id="3" name="Picture 2">
            <a:extLst>
              <a:ext uri="{FF2B5EF4-FFF2-40B4-BE49-F238E27FC236}">
                <a16:creationId xmlns:a16="http://schemas.microsoft.com/office/drawing/2014/main" id="{B3E2BB8D-DBE1-794C-389D-8901B76C281D}"/>
              </a:ext>
            </a:extLst>
          </p:cNvPr>
          <p:cNvPicPr>
            <a:picLocks noChangeAspect="1"/>
          </p:cNvPicPr>
          <p:nvPr/>
        </p:nvPicPr>
        <p:blipFill>
          <a:blip r:embed="rId6"/>
          <a:stretch>
            <a:fillRect/>
          </a:stretch>
        </p:blipFill>
        <p:spPr>
          <a:xfrm>
            <a:off x="10935039" y="5352690"/>
            <a:ext cx="933590" cy="933590"/>
          </a:xfrm>
          <a:prstGeom prst="rect">
            <a:avLst/>
          </a:prstGeom>
        </p:spPr>
      </p:pic>
      <p:pic>
        <p:nvPicPr>
          <p:cNvPr id="5" name="Picture 4">
            <a:extLst>
              <a:ext uri="{FF2B5EF4-FFF2-40B4-BE49-F238E27FC236}">
                <a16:creationId xmlns:a16="http://schemas.microsoft.com/office/drawing/2014/main" id="{336F58A9-A622-B8B3-42A2-C3254C2C2B6C}"/>
              </a:ext>
            </a:extLst>
          </p:cNvPr>
          <p:cNvPicPr>
            <a:picLocks noChangeAspect="1"/>
          </p:cNvPicPr>
          <p:nvPr/>
        </p:nvPicPr>
        <p:blipFill>
          <a:blip r:embed="rId7"/>
          <a:stretch>
            <a:fillRect/>
          </a:stretch>
        </p:blipFill>
        <p:spPr>
          <a:xfrm>
            <a:off x="10870136" y="6418052"/>
            <a:ext cx="1110346" cy="1110346"/>
          </a:xfrm>
          <a:prstGeom prst="rect">
            <a:avLst/>
          </a:prstGeom>
        </p:spPr>
      </p:pic>
      <p:pic>
        <p:nvPicPr>
          <p:cNvPr id="6" name="Picture 5">
            <a:extLst>
              <a:ext uri="{FF2B5EF4-FFF2-40B4-BE49-F238E27FC236}">
                <a16:creationId xmlns:a16="http://schemas.microsoft.com/office/drawing/2014/main" id="{C8E014AB-75E8-1306-2C69-334F3535F01F}"/>
              </a:ext>
            </a:extLst>
          </p:cNvPr>
          <p:cNvPicPr>
            <a:picLocks noChangeAspect="1"/>
          </p:cNvPicPr>
          <p:nvPr/>
        </p:nvPicPr>
        <p:blipFill>
          <a:blip r:embed="rId8"/>
          <a:stretch>
            <a:fillRect/>
          </a:stretch>
        </p:blipFill>
        <p:spPr>
          <a:xfrm>
            <a:off x="10974088" y="2773985"/>
            <a:ext cx="938306" cy="938306"/>
          </a:xfrm>
          <a:prstGeom prst="rect">
            <a:avLst/>
          </a:prstGeom>
        </p:spPr>
      </p:pic>
      <p:pic>
        <p:nvPicPr>
          <p:cNvPr id="7" name="Picture 6">
            <a:extLst>
              <a:ext uri="{FF2B5EF4-FFF2-40B4-BE49-F238E27FC236}">
                <a16:creationId xmlns:a16="http://schemas.microsoft.com/office/drawing/2014/main" id="{C9424587-3069-2474-B219-DE994A708326}"/>
              </a:ext>
            </a:extLst>
          </p:cNvPr>
          <p:cNvPicPr>
            <a:picLocks noChangeAspect="1"/>
          </p:cNvPicPr>
          <p:nvPr/>
        </p:nvPicPr>
        <p:blipFill>
          <a:blip r:embed="rId9"/>
          <a:stretch>
            <a:fillRect/>
          </a:stretch>
        </p:blipFill>
        <p:spPr>
          <a:xfrm>
            <a:off x="11000979" y="3947885"/>
            <a:ext cx="1027953" cy="1027953"/>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207575" y="3993661"/>
            <a:ext cx="118301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boil</a:t>
            </a:r>
            <a:endParaRPr dirty="0">
              <a:latin typeface="Gill Sans MT" panose="020B0502020104020203" pitchFamily="34" charset="77"/>
            </a:endParaRPr>
          </a:p>
        </p:txBody>
      </p:sp>
      <p:sp>
        <p:nvSpPr>
          <p:cNvPr id="135" name="spare"/>
          <p:cNvSpPr txBox="1"/>
          <p:nvPr/>
        </p:nvSpPr>
        <p:spPr>
          <a:xfrm>
            <a:off x="3055254" y="4824209"/>
            <a:ext cx="164628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coast</a:t>
            </a:r>
            <a:endParaRPr b="1" dirty="0">
              <a:latin typeface="Gill Sans MT" panose="020B0502020104020203" pitchFamily="34" charset="77"/>
              <a:sym typeface="American Typewriter"/>
            </a:endParaRPr>
          </a:p>
        </p:txBody>
      </p:sp>
      <p:sp>
        <p:nvSpPr>
          <p:cNvPr id="136" name="chipped"/>
          <p:cNvSpPr txBox="1"/>
          <p:nvPr/>
        </p:nvSpPr>
        <p:spPr>
          <a:xfrm>
            <a:off x="3047274" y="5769060"/>
            <a:ext cx="150361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echo</a:t>
            </a:r>
            <a:endParaRPr dirty="0">
              <a:latin typeface="Gill Sans MT" panose="020B0502020104020203" pitchFamily="34" charset="77"/>
            </a:endParaRPr>
          </a:p>
        </p:txBody>
      </p:sp>
      <p:sp>
        <p:nvSpPr>
          <p:cNvPr id="137" name="lift"/>
          <p:cNvSpPr txBox="1"/>
          <p:nvPr/>
        </p:nvSpPr>
        <p:spPr>
          <a:xfrm>
            <a:off x="2915829" y="6639612"/>
            <a:ext cx="176650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found</a:t>
            </a:r>
            <a:endParaRPr dirty="0">
              <a:latin typeface="Gill Sans MT" panose="020B0502020104020203" pitchFamily="34" charset="77"/>
            </a:endParaRPr>
          </a:p>
        </p:txBody>
      </p:sp>
      <p:sp>
        <p:nvSpPr>
          <p:cNvPr id="138" name="mutter"/>
          <p:cNvSpPr txBox="1"/>
          <p:nvPr/>
        </p:nvSpPr>
        <p:spPr>
          <a:xfrm>
            <a:off x="7835645" y="3941031"/>
            <a:ext cx="273632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common</a:t>
            </a:r>
            <a:endParaRPr b="1" dirty="0">
              <a:latin typeface="Gill Sans MT" panose="020B0502020104020203" pitchFamily="34" charset="77"/>
              <a:sym typeface="American Typewriter"/>
            </a:endParaRPr>
          </a:p>
        </p:txBody>
      </p:sp>
      <p:sp>
        <p:nvSpPr>
          <p:cNvPr id="139" name="unveil"/>
          <p:cNvSpPr txBox="1"/>
          <p:nvPr/>
        </p:nvSpPr>
        <p:spPr>
          <a:xfrm>
            <a:off x="8105773" y="5755144"/>
            <a:ext cx="219611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irritate</a:t>
            </a:r>
            <a:endParaRPr dirty="0">
              <a:latin typeface="Gill Sans MT" panose="020B0502020104020203" pitchFamily="34" charset="77"/>
              <a:sym typeface="American Typewriter"/>
            </a:endParaRPr>
          </a:p>
        </p:txBody>
      </p:sp>
      <p:sp>
        <p:nvSpPr>
          <p:cNvPr id="140" name="tolerate"/>
          <p:cNvSpPr txBox="1"/>
          <p:nvPr/>
        </p:nvSpPr>
        <p:spPr>
          <a:xfrm>
            <a:off x="7666906" y="3084728"/>
            <a:ext cx="309860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advantage</a:t>
            </a:r>
            <a:endParaRPr dirty="0">
              <a:latin typeface="Gill Sans MT" panose="020B0502020104020203" pitchFamily="34" charset="77"/>
            </a:endParaRPr>
          </a:p>
        </p:txBody>
      </p:sp>
      <p:sp>
        <p:nvSpPr>
          <p:cNvPr id="141" name="fixation"/>
          <p:cNvSpPr txBox="1"/>
          <p:nvPr/>
        </p:nvSpPr>
        <p:spPr>
          <a:xfrm>
            <a:off x="8033200" y="4824210"/>
            <a:ext cx="236603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emerge</a:t>
            </a:r>
            <a:endParaRPr dirty="0">
              <a:latin typeface="Gill Sans MT" panose="020B0502020104020203" pitchFamily="34" charset="77"/>
            </a:endParaRPr>
          </a:p>
        </p:txBody>
      </p:sp>
      <p:sp>
        <p:nvSpPr>
          <p:cNvPr id="142" name="rustle"/>
          <p:cNvSpPr txBox="1"/>
          <p:nvPr/>
        </p:nvSpPr>
        <p:spPr>
          <a:xfrm>
            <a:off x="8239178" y="6620562"/>
            <a:ext cx="195406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regret</a:t>
            </a:r>
            <a:endParaRPr b="1"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office">
            <a:extLst>
              <a:ext uri="{FF2B5EF4-FFF2-40B4-BE49-F238E27FC236}">
                <a16:creationId xmlns:a16="http://schemas.microsoft.com/office/drawing/2014/main" id="{60D79719-F7AD-E349-8411-400B6789BA1E}"/>
              </a:ext>
            </a:extLst>
          </p:cNvPr>
          <p:cNvSpPr txBox="1"/>
          <p:nvPr/>
        </p:nvSpPr>
        <p:spPr>
          <a:xfrm>
            <a:off x="2708415" y="3080135"/>
            <a:ext cx="21897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answer</a:t>
            </a:r>
            <a:endParaRPr dirty="0">
              <a:latin typeface="Gill Sans MT" panose="020B0502020104020203" pitchFamily="34" charset="77"/>
            </a:endParaRP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84854" y="322398"/>
            <a:ext cx="751808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answer</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432945" y="5426245"/>
            <a:ext cx="10835091"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boil</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FAFD5A1B-4FF8-F7F3-2927-2A7E8BE63FCD}"/>
              </a:ext>
            </a:extLst>
          </p:cNvPr>
          <p:cNvPicPr>
            <a:picLocks noChangeAspect="1"/>
          </p:cNvPicPr>
          <p:nvPr/>
        </p:nvPicPr>
        <p:blipFill>
          <a:blip r:embed="rId4"/>
          <a:stretch>
            <a:fillRect/>
          </a:stretch>
        </p:blipFill>
        <p:spPr>
          <a:xfrm>
            <a:off x="8952090" y="602862"/>
            <a:ext cx="3251200" cy="3251200"/>
          </a:xfrm>
          <a:prstGeom prst="rect">
            <a:avLst/>
          </a:prstGeom>
        </p:spPr>
      </p:pic>
      <p:pic>
        <p:nvPicPr>
          <p:cNvPr id="4" name="Picture 3">
            <a:extLst>
              <a:ext uri="{FF2B5EF4-FFF2-40B4-BE49-F238E27FC236}">
                <a16:creationId xmlns:a16="http://schemas.microsoft.com/office/drawing/2014/main" id="{80E2A5CD-C53C-47DA-50B4-E2670484601D}"/>
              </a:ext>
            </a:extLst>
          </p:cNvPr>
          <p:cNvPicPr>
            <a:picLocks noChangeAspect="1"/>
          </p:cNvPicPr>
          <p:nvPr/>
        </p:nvPicPr>
        <p:blipFill>
          <a:blip r:embed="rId5"/>
          <a:stretch>
            <a:fillRect/>
          </a:stretch>
        </p:blipFill>
        <p:spPr>
          <a:xfrm>
            <a:off x="1807345" y="5723939"/>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0539" y="42942"/>
            <a:ext cx="664444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coast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394019" y="5122075"/>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echo</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BBBBFDA0-67E7-430E-8403-0877C4692449}"/>
              </a:ext>
            </a:extLst>
          </p:cNvPr>
          <p:cNvPicPr>
            <a:picLocks noChangeAspect="1"/>
          </p:cNvPicPr>
          <p:nvPr/>
        </p:nvPicPr>
        <p:blipFill>
          <a:blip r:embed="rId4"/>
          <a:stretch>
            <a:fillRect/>
          </a:stretch>
        </p:blipFill>
        <p:spPr>
          <a:xfrm>
            <a:off x="8754389" y="572264"/>
            <a:ext cx="3251200" cy="3251200"/>
          </a:xfrm>
          <a:prstGeom prst="rect">
            <a:avLst/>
          </a:prstGeom>
        </p:spPr>
      </p:pic>
      <p:pic>
        <p:nvPicPr>
          <p:cNvPr id="4" name="Picture 3">
            <a:extLst>
              <a:ext uri="{FF2B5EF4-FFF2-40B4-BE49-F238E27FC236}">
                <a16:creationId xmlns:a16="http://schemas.microsoft.com/office/drawing/2014/main" id="{DBF432B5-4B74-10E1-7644-AAFDD3EC206A}"/>
              </a:ext>
            </a:extLst>
          </p:cNvPr>
          <p:cNvPicPr>
            <a:picLocks noChangeAspect="1"/>
          </p:cNvPicPr>
          <p:nvPr/>
        </p:nvPicPr>
        <p:blipFill>
          <a:blip r:embed="rId5"/>
          <a:stretch>
            <a:fillRect/>
          </a:stretch>
        </p:blipFill>
        <p:spPr>
          <a:xfrm>
            <a:off x="1531563" y="5412293"/>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15764" y="305549"/>
            <a:ext cx="718786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found</a:t>
            </a:r>
            <a:endParaRPr sz="239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709909" y="6148882"/>
            <a:ext cx="12346080"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advantage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CCD145F9-42BB-B8F4-C01D-F9E27C673615}"/>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F298F930-AE4C-2DE9-5FCA-2E3149A26699}"/>
              </a:ext>
            </a:extLst>
          </p:cNvPr>
          <p:cNvPicPr>
            <a:picLocks noChangeAspect="1"/>
          </p:cNvPicPr>
          <p:nvPr/>
        </p:nvPicPr>
        <p:blipFill>
          <a:blip r:embed="rId5"/>
          <a:stretch>
            <a:fillRect/>
          </a:stretch>
        </p:blipFill>
        <p:spPr>
          <a:xfrm>
            <a:off x="711991" y="5724319"/>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80134" y="768374"/>
            <a:ext cx="7732886"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common</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9957" y="5427006"/>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emerge</a:t>
            </a:r>
            <a:endParaRPr sz="13800" dirty="0">
              <a:latin typeface="Gill Sans MT" panose="020B0502020104020203" pitchFamily="34" charset="77"/>
            </a:endParaRPr>
          </a:p>
        </p:txBody>
      </p:sp>
      <p:pic>
        <p:nvPicPr>
          <p:cNvPr id="2" name="Picture 1">
            <a:extLst>
              <a:ext uri="{FF2B5EF4-FFF2-40B4-BE49-F238E27FC236}">
                <a16:creationId xmlns:a16="http://schemas.microsoft.com/office/drawing/2014/main" id="{83B6FECF-56C6-0A8A-608C-7FC73981385E}"/>
              </a:ext>
            </a:extLst>
          </p:cNvPr>
          <p:cNvPicPr>
            <a:picLocks noChangeAspect="1"/>
          </p:cNvPicPr>
          <p:nvPr/>
        </p:nvPicPr>
        <p:blipFill>
          <a:blip r:embed="rId4"/>
          <a:stretch>
            <a:fillRect/>
          </a:stretch>
        </p:blipFill>
        <p:spPr>
          <a:xfrm>
            <a:off x="8744054" y="685828"/>
            <a:ext cx="3251200" cy="3251200"/>
          </a:xfrm>
          <a:prstGeom prst="rect">
            <a:avLst/>
          </a:prstGeom>
        </p:spPr>
      </p:pic>
      <p:pic>
        <p:nvPicPr>
          <p:cNvPr id="4" name="Picture 3">
            <a:extLst>
              <a:ext uri="{FF2B5EF4-FFF2-40B4-BE49-F238E27FC236}">
                <a16:creationId xmlns:a16="http://schemas.microsoft.com/office/drawing/2014/main" id="{969C8EDB-458A-FC21-3AB1-F7D4FC3071AD}"/>
              </a:ext>
            </a:extLst>
          </p:cNvPr>
          <p:cNvPicPr>
            <a:picLocks noChangeAspect="1"/>
          </p:cNvPicPr>
          <p:nvPr/>
        </p:nvPicPr>
        <p:blipFill>
          <a:blip r:embed="rId5"/>
          <a:stretch>
            <a:fillRect/>
          </a:stretch>
        </p:blipFill>
        <p:spPr>
          <a:xfrm>
            <a:off x="594392" y="5724319"/>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487788"/>
            <a:ext cx="1199989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irritate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67739" y="5537180"/>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regret</a:t>
            </a:r>
            <a:endParaRPr sz="9600" dirty="0">
              <a:latin typeface="Gill Sans MT" panose="020B0502020104020203" pitchFamily="34" charset="77"/>
            </a:endParaRPr>
          </a:p>
        </p:txBody>
      </p:sp>
      <p:pic>
        <p:nvPicPr>
          <p:cNvPr id="2" name="Picture 1">
            <a:extLst>
              <a:ext uri="{FF2B5EF4-FFF2-40B4-BE49-F238E27FC236}">
                <a16:creationId xmlns:a16="http://schemas.microsoft.com/office/drawing/2014/main" id="{B2208103-4A92-74A0-AC93-6339DA229423}"/>
              </a:ext>
            </a:extLst>
          </p:cNvPr>
          <p:cNvPicPr>
            <a:picLocks noChangeAspect="1"/>
          </p:cNvPicPr>
          <p:nvPr/>
        </p:nvPicPr>
        <p:blipFill>
          <a:blip r:embed="rId4"/>
          <a:stretch>
            <a:fillRect/>
          </a:stretch>
        </p:blipFill>
        <p:spPr>
          <a:xfrm>
            <a:off x="9097351" y="625654"/>
            <a:ext cx="3251200" cy="3251200"/>
          </a:xfrm>
          <a:prstGeom prst="rect">
            <a:avLst/>
          </a:prstGeom>
        </p:spPr>
      </p:pic>
      <p:pic>
        <p:nvPicPr>
          <p:cNvPr id="4" name="Picture 3">
            <a:extLst>
              <a:ext uri="{FF2B5EF4-FFF2-40B4-BE49-F238E27FC236}">
                <a16:creationId xmlns:a16="http://schemas.microsoft.com/office/drawing/2014/main" id="{3F8028EB-0027-6987-089D-675773092797}"/>
              </a:ext>
            </a:extLst>
          </p:cNvPr>
          <p:cNvPicPr>
            <a:picLocks noChangeAspect="1"/>
          </p:cNvPicPr>
          <p:nvPr/>
        </p:nvPicPr>
        <p:blipFill>
          <a:blip r:embed="rId5"/>
          <a:stretch>
            <a:fillRect/>
          </a:stretch>
        </p:blipFill>
        <p:spPr>
          <a:xfrm>
            <a:off x="682708" y="5730698"/>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960ED4AE-536B-7CA7-1739-1F9236BB4513}"/>
              </a:ext>
            </a:extLst>
          </p:cNvPr>
          <p:cNvGrpSpPr/>
          <p:nvPr/>
        </p:nvGrpSpPr>
        <p:grpSpPr>
          <a:xfrm rot="11574440">
            <a:off x="-8428798" y="-6316639"/>
            <a:ext cx="8917924" cy="15439250"/>
            <a:chOff x="11782763" y="-862597"/>
            <a:chExt cx="8917924" cy="15439250"/>
          </a:xfrm>
        </p:grpSpPr>
        <p:sp>
          <p:nvSpPr>
            <p:cNvPr id="6" name="Rectangle 5">
              <a:extLst>
                <a:ext uri="{FF2B5EF4-FFF2-40B4-BE49-F238E27FC236}">
                  <a16:creationId xmlns:a16="http://schemas.microsoft.com/office/drawing/2014/main" id="{C7A59E97-1760-3CB4-F6BB-59A170AA3968}"/>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7" name="Rectangle 6">
              <a:extLst>
                <a:ext uri="{FF2B5EF4-FFF2-40B4-BE49-F238E27FC236}">
                  <a16:creationId xmlns:a16="http://schemas.microsoft.com/office/drawing/2014/main" id="{F08549C3-7AAF-C296-1060-17CFDEDC952F}"/>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90761" y="464454"/>
            <a:ext cx="840935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answer</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481462" y="5616915"/>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boil</a:t>
            </a:r>
            <a:endParaRPr sz="287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19B22765-60CE-DCDD-3C55-E572786F2519}"/>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D35AE5BA-3D04-E150-365B-F22366C92E8B}"/>
              </a:ext>
            </a:extLst>
          </p:cNvPr>
          <p:cNvPicPr>
            <a:picLocks noChangeAspect="1"/>
          </p:cNvPicPr>
          <p:nvPr/>
        </p:nvPicPr>
        <p:blipFill>
          <a:blip r:embed="rId5"/>
          <a:stretch>
            <a:fillRect/>
          </a:stretch>
        </p:blipFill>
        <p:spPr>
          <a:xfrm>
            <a:off x="167304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79508" y="191094"/>
            <a:ext cx="7324121"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coast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85580" y="5287250"/>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echo</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2CF1232-D4CC-1FC0-4E55-5FC56B6343B8}"/>
              </a:ext>
            </a:extLst>
          </p:cNvPr>
          <p:cNvPicPr>
            <a:picLocks noChangeAspect="1"/>
          </p:cNvPicPr>
          <p:nvPr/>
        </p:nvPicPr>
        <p:blipFill>
          <a:blip r:embed="rId4"/>
          <a:stretch>
            <a:fillRect/>
          </a:stretch>
        </p:blipFill>
        <p:spPr>
          <a:xfrm>
            <a:off x="9003710" y="630769"/>
            <a:ext cx="3251200" cy="3251200"/>
          </a:xfrm>
          <a:prstGeom prst="rect">
            <a:avLst/>
          </a:prstGeom>
        </p:spPr>
      </p:pic>
      <p:pic>
        <p:nvPicPr>
          <p:cNvPr id="4" name="Picture 3">
            <a:extLst>
              <a:ext uri="{FF2B5EF4-FFF2-40B4-BE49-F238E27FC236}">
                <a16:creationId xmlns:a16="http://schemas.microsoft.com/office/drawing/2014/main" id="{0447B6D5-D135-7F73-A9E3-2CDC8A9490B6}"/>
              </a:ext>
            </a:extLst>
          </p:cNvPr>
          <p:cNvPicPr>
            <a:picLocks noChangeAspect="1"/>
          </p:cNvPicPr>
          <p:nvPr/>
        </p:nvPicPr>
        <p:blipFill>
          <a:blip r:embed="rId5"/>
          <a:stretch>
            <a:fillRect/>
          </a:stretch>
        </p:blipFill>
        <p:spPr>
          <a:xfrm>
            <a:off x="905237" y="5475076"/>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40186" y="742893"/>
            <a:ext cx="6716582"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found</a:t>
            </a:r>
            <a:endParaRPr sz="239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6431893"/>
            <a:ext cx="12346080" cy="187230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Futura Medium" panose="020B0602020204020303" pitchFamily="34" charset="-79"/>
                <a:cs typeface="Futura Medium" panose="020B0602020204020303" pitchFamily="34" charset="-79"/>
              </a:rPr>
              <a:t>advantage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7C2E7BC-6DF0-0942-4B3A-0F615474C975}"/>
              </a:ext>
            </a:extLst>
          </p:cNvPr>
          <p:cNvPicPr>
            <a:picLocks noChangeAspect="1"/>
          </p:cNvPicPr>
          <p:nvPr/>
        </p:nvPicPr>
        <p:blipFill>
          <a:blip r:embed="rId4"/>
          <a:stretch>
            <a:fillRect/>
          </a:stretch>
        </p:blipFill>
        <p:spPr>
          <a:xfrm>
            <a:off x="8603629" y="602862"/>
            <a:ext cx="3251200" cy="3251200"/>
          </a:xfrm>
          <a:prstGeom prst="rect">
            <a:avLst/>
          </a:prstGeom>
        </p:spPr>
      </p:pic>
      <p:pic>
        <p:nvPicPr>
          <p:cNvPr id="4" name="Picture 3">
            <a:extLst>
              <a:ext uri="{FF2B5EF4-FFF2-40B4-BE49-F238E27FC236}">
                <a16:creationId xmlns:a16="http://schemas.microsoft.com/office/drawing/2014/main" id="{D67EF77F-89E4-DA84-7AB0-683CCEE30D2A}"/>
              </a:ext>
            </a:extLst>
          </p:cNvPr>
          <p:cNvPicPr>
            <a:picLocks noChangeAspect="1"/>
          </p:cNvPicPr>
          <p:nvPr/>
        </p:nvPicPr>
        <p:blipFill>
          <a:blip r:embed="rId5"/>
          <a:stretch>
            <a:fillRect/>
          </a:stretch>
        </p:blipFill>
        <p:spPr>
          <a:xfrm>
            <a:off x="520745" y="5695074"/>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65896" y="2274766"/>
            <a:ext cx="21897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answer	</a:t>
            </a:r>
            <a:endParaRPr b="1" dirty="0">
              <a:latin typeface="Gill Sans MT" panose="020B0502020104020203" pitchFamily="34" charset="77"/>
              <a:sym typeface="American Typewriter"/>
            </a:endParaRPr>
          </a:p>
        </p:txBody>
      </p:sp>
      <p:sp>
        <p:nvSpPr>
          <p:cNvPr id="134" name="office"/>
          <p:cNvSpPr txBox="1"/>
          <p:nvPr/>
        </p:nvSpPr>
        <p:spPr>
          <a:xfrm>
            <a:off x="5969281" y="3183419"/>
            <a:ext cx="118301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boil</a:t>
            </a:r>
            <a:endParaRPr dirty="0">
              <a:latin typeface="Gill Sans MT" panose="020B0502020104020203" pitchFamily="34" charset="77"/>
            </a:endParaRPr>
          </a:p>
        </p:txBody>
      </p:sp>
      <p:sp>
        <p:nvSpPr>
          <p:cNvPr id="135" name="spare"/>
          <p:cNvSpPr txBox="1"/>
          <p:nvPr/>
        </p:nvSpPr>
        <p:spPr>
          <a:xfrm>
            <a:off x="5737632" y="4033018"/>
            <a:ext cx="164628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coast</a:t>
            </a:r>
            <a:endParaRPr b="1" dirty="0">
              <a:latin typeface="Gill Sans MT" panose="020B0502020104020203" pitchFamily="34" charset="77"/>
              <a:sym typeface="American Typewriter"/>
            </a:endParaRPr>
          </a:p>
        </p:txBody>
      </p:sp>
      <p:sp>
        <p:nvSpPr>
          <p:cNvPr id="136" name="chipped"/>
          <p:cNvSpPr txBox="1"/>
          <p:nvPr/>
        </p:nvSpPr>
        <p:spPr>
          <a:xfrm>
            <a:off x="5808981" y="4958818"/>
            <a:ext cx="150361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echo</a:t>
            </a:r>
            <a:endParaRPr dirty="0">
              <a:latin typeface="Gill Sans MT" panose="020B0502020104020203" pitchFamily="34" charset="77"/>
            </a:endParaRPr>
          </a:p>
        </p:txBody>
      </p:sp>
      <p:sp>
        <p:nvSpPr>
          <p:cNvPr id="137" name="lift"/>
          <p:cNvSpPr txBox="1"/>
          <p:nvPr/>
        </p:nvSpPr>
        <p:spPr>
          <a:xfrm>
            <a:off x="5677530" y="5829370"/>
            <a:ext cx="176650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found</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1115337"/>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common</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20904" y="5887012"/>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emerge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30341EB-0231-7E74-70B3-38036B574966}"/>
              </a:ext>
            </a:extLst>
          </p:cNvPr>
          <p:cNvPicPr>
            <a:picLocks noChangeAspect="1"/>
          </p:cNvPicPr>
          <p:nvPr/>
        </p:nvPicPr>
        <p:blipFill>
          <a:blip r:embed="rId4"/>
          <a:stretch>
            <a:fillRect/>
          </a:stretch>
        </p:blipFill>
        <p:spPr>
          <a:xfrm>
            <a:off x="8900021" y="685828"/>
            <a:ext cx="3251200" cy="3251200"/>
          </a:xfrm>
          <a:prstGeom prst="rect">
            <a:avLst/>
          </a:prstGeom>
        </p:spPr>
      </p:pic>
      <p:pic>
        <p:nvPicPr>
          <p:cNvPr id="4" name="Picture 3">
            <a:extLst>
              <a:ext uri="{FF2B5EF4-FFF2-40B4-BE49-F238E27FC236}">
                <a16:creationId xmlns:a16="http://schemas.microsoft.com/office/drawing/2014/main" id="{9BA5BCB6-D4FF-F126-A268-6D058887D42D}"/>
              </a:ext>
            </a:extLst>
          </p:cNvPr>
          <p:cNvPicPr>
            <a:picLocks noChangeAspect="1"/>
          </p:cNvPicPr>
          <p:nvPr/>
        </p:nvPicPr>
        <p:blipFill>
          <a:blip r:embed="rId5"/>
          <a:stretch>
            <a:fillRect/>
          </a:stretch>
        </p:blipFill>
        <p:spPr>
          <a:xfrm>
            <a:off x="501113" y="5665044"/>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08911" y="589200"/>
            <a:ext cx="1014393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irritate</a:t>
            </a:r>
            <a:endParaRPr sz="54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060587" y="5537180"/>
            <a:ext cx="10944213"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regret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46CD874-5DF6-6123-1713-6B42DA8D4C7A}"/>
              </a:ext>
            </a:extLst>
          </p:cNvPr>
          <p:cNvPicPr>
            <a:picLocks noChangeAspect="1"/>
          </p:cNvPicPr>
          <p:nvPr/>
        </p:nvPicPr>
        <p:blipFill>
          <a:blip r:embed="rId4"/>
          <a:stretch>
            <a:fillRect/>
          </a:stretch>
        </p:blipFill>
        <p:spPr>
          <a:xfrm>
            <a:off x="9097351" y="666841"/>
            <a:ext cx="3251200" cy="3251200"/>
          </a:xfrm>
          <a:prstGeom prst="rect">
            <a:avLst/>
          </a:prstGeom>
        </p:spPr>
      </p:pic>
      <p:pic>
        <p:nvPicPr>
          <p:cNvPr id="4" name="Picture 3">
            <a:extLst>
              <a:ext uri="{FF2B5EF4-FFF2-40B4-BE49-F238E27FC236}">
                <a16:creationId xmlns:a16="http://schemas.microsoft.com/office/drawing/2014/main" id="{CF4E6362-CD97-D593-13B7-DBF0CA389536}"/>
              </a:ext>
            </a:extLst>
          </p:cNvPr>
          <p:cNvPicPr>
            <a:picLocks noChangeAspect="1"/>
          </p:cNvPicPr>
          <p:nvPr/>
        </p:nvPicPr>
        <p:blipFill>
          <a:blip r:embed="rId5"/>
          <a:stretch>
            <a:fillRect/>
          </a:stretch>
        </p:blipFill>
        <p:spPr>
          <a:xfrm>
            <a:off x="636916" y="5774615"/>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192675" y="3418118"/>
            <a:ext cx="273632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common</a:t>
            </a:r>
            <a:endParaRPr b="1" dirty="0">
              <a:latin typeface="Gill Sans MT" panose="020B0502020104020203" pitchFamily="34" charset="77"/>
              <a:sym typeface="American Typewriter"/>
            </a:endParaRPr>
          </a:p>
        </p:txBody>
      </p:sp>
      <p:sp>
        <p:nvSpPr>
          <p:cNvPr id="140" name="tolerate"/>
          <p:cNvSpPr txBox="1"/>
          <p:nvPr/>
        </p:nvSpPr>
        <p:spPr>
          <a:xfrm>
            <a:off x="5011527" y="2522165"/>
            <a:ext cx="309860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advantage</a:t>
            </a:r>
            <a:endParaRPr dirty="0">
              <a:latin typeface="Gill Sans MT" panose="020B0502020104020203" pitchFamily="34" charset="77"/>
            </a:endParaRPr>
          </a:p>
        </p:txBody>
      </p:sp>
      <p:sp>
        <p:nvSpPr>
          <p:cNvPr id="141" name="fixation"/>
          <p:cNvSpPr txBox="1"/>
          <p:nvPr/>
        </p:nvSpPr>
        <p:spPr>
          <a:xfrm>
            <a:off x="5377831" y="4280417"/>
            <a:ext cx="236603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emerge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04450" y="5188117"/>
            <a:ext cx="219611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irritate</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525492" y="5996646"/>
            <a:ext cx="195406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regret</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53823" y="1309202"/>
            <a:ext cx="271067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answer</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38423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Petra </a:t>
            </a:r>
            <a:r>
              <a:rPr lang="en-GB" sz="4000" b="1" dirty="0">
                <a:latin typeface="Gill Sans MT" panose="020B0502020104020203" pitchFamily="34" charset="77"/>
              </a:rPr>
              <a:t>answered</a:t>
            </a:r>
            <a:r>
              <a:rPr lang="en-GB" sz="4000" dirty="0">
                <a:latin typeface="Gill Sans MT" panose="020B0502020104020203" pitchFamily="34" charset="77"/>
              </a:rPr>
              <a:t> the question asked by Mr Neary.</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an-swer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5761170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a:t>
                      </a:r>
                      <a:r>
                        <a:rPr lang="en-GB" sz="2600" b="1" dirty="0">
                          <a:solidFill>
                            <a:srgbClr val="DD2909"/>
                          </a:solidFill>
                          <a:latin typeface="Gill Sans MT" panose="020B0502020104020203" pitchFamily="34" charset="77"/>
                        </a:rPr>
                        <a:t>/</a:t>
                      </a:r>
                      <a:r>
                        <a:rPr lang="en-GB" sz="2600" b="0" dirty="0">
                          <a:solidFill>
                            <a:srgbClr val="DD2909"/>
                          </a:solidFill>
                          <a:latin typeface="Gill Sans MT" panose="020B0502020104020203" pitchFamily="34" charset="77"/>
                        </a:rPr>
                        <a:t>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problem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dancer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raised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feedback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question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prancer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know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AEDA8B85-3BAF-0C23-C57E-D598308956C5}"/>
              </a:ext>
            </a:extLst>
          </p:cNvPr>
          <p:cNvSpPr txBox="1"/>
          <p:nvPr/>
        </p:nvSpPr>
        <p:spPr>
          <a:xfrm>
            <a:off x="395611" y="4305213"/>
            <a:ext cx="7637658"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200" b="0" i="0" u="none" strike="noStrike" cap="none" spc="0" normalizeH="0" baseline="0" dirty="0">
                <a:ln>
                  <a:noFill/>
                </a:ln>
                <a:solidFill>
                  <a:srgbClr val="000000"/>
                </a:solidFill>
                <a:effectLst/>
                <a:uFillTx/>
                <a:latin typeface="Gill Sans MT" panose="020B0502020104020203" pitchFamily="34" charset="77"/>
                <a:sym typeface="Helvetica Light"/>
              </a:rPr>
              <a:t>When you answer someone who has asked you something, you say something back to them.</a:t>
            </a:r>
          </a:p>
        </p:txBody>
      </p:sp>
      <p:pic>
        <p:nvPicPr>
          <p:cNvPr id="2" name="Picture 1">
            <a:extLst>
              <a:ext uri="{FF2B5EF4-FFF2-40B4-BE49-F238E27FC236}">
                <a16:creationId xmlns:a16="http://schemas.microsoft.com/office/drawing/2014/main" id="{BAF97165-F467-9163-7A66-31497CBE54A5}"/>
              </a:ext>
            </a:extLst>
          </p:cNvPr>
          <p:cNvPicPr>
            <a:picLocks noChangeAspect="1"/>
          </p:cNvPicPr>
          <p:nvPr/>
        </p:nvPicPr>
        <p:blipFill>
          <a:blip r:embed="rId4"/>
          <a:stretch>
            <a:fillRect/>
          </a:stretch>
        </p:blipFill>
        <p:spPr>
          <a:xfrm>
            <a:off x="8848814" y="2801267"/>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88616" y="1309202"/>
            <a:ext cx="144110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boil</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05393" y="3901570"/>
            <a:ext cx="6626154"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When a hot liquid boils or when you boil it, bubbles appear in it and it starts to change into steam or vapour.</a:t>
            </a:r>
          </a:p>
        </p:txBody>
      </p:sp>
      <p:sp>
        <p:nvSpPr>
          <p:cNvPr id="155" name="The was a tear in Freddie’s new school jumper."/>
          <p:cNvSpPr txBox="1"/>
          <p:nvPr/>
        </p:nvSpPr>
        <p:spPr>
          <a:xfrm>
            <a:off x="0" y="651625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Jon </a:t>
            </a:r>
            <a:r>
              <a:rPr lang="en-GB" sz="4000" b="1" dirty="0">
                <a:latin typeface="Gill Sans MT" panose="020B0502020104020203" pitchFamily="34" charset="77"/>
              </a:rPr>
              <a:t>boiled</a:t>
            </a:r>
            <a:r>
              <a:rPr lang="en-GB" sz="4000" dirty="0">
                <a:latin typeface="Gill Sans MT" panose="020B0502020104020203" pitchFamily="34" charset="77"/>
              </a:rPr>
              <a:t> the water in the pan.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boil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95660208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bubble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simmer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5C28CA8-2FC4-C080-3F2E-335CBFD1DDB0}"/>
              </a:ext>
            </a:extLst>
          </p:cNvPr>
          <p:cNvPicPr>
            <a:picLocks noChangeAspect="1"/>
          </p:cNvPicPr>
          <p:nvPr/>
        </p:nvPicPr>
        <p:blipFill>
          <a:blip r:embed="rId4"/>
          <a:stretch>
            <a:fillRect/>
          </a:stretch>
        </p:blipFill>
        <p:spPr>
          <a:xfrm>
            <a:off x="8711712" y="2563115"/>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55379" y="1339979"/>
            <a:ext cx="1907574"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coast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20012" y="4152640"/>
            <a:ext cx="4669504"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coast is an area of land that is next to the sea.</a:t>
            </a:r>
          </a:p>
        </p:txBody>
      </p:sp>
      <p:sp>
        <p:nvSpPr>
          <p:cNvPr id="155" name="The was a tear in Freddie’s new school jumper."/>
          <p:cNvSpPr txBox="1"/>
          <p:nvPr/>
        </p:nvSpPr>
        <p:spPr>
          <a:xfrm>
            <a:off x="184821" y="6443564"/>
            <a:ext cx="12635157"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class went to the </a:t>
            </a:r>
            <a:r>
              <a:rPr lang="en-GB" sz="4000" b="1" dirty="0">
                <a:latin typeface="Gill Sans MT" panose="020B0502020104020203" pitchFamily="34" charset="77"/>
              </a:rPr>
              <a:t>coast</a:t>
            </a:r>
            <a:r>
              <a:rPr lang="en-GB" sz="4000" dirty="0">
                <a:latin typeface="Gill Sans MT" panose="020B0502020104020203" pitchFamily="34" charset="77"/>
              </a:rPr>
              <a:t> to look for fossils.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coast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40753687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bank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beach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D1232E2-BA86-4772-5110-E3F2DE9B78B1}"/>
              </a:ext>
            </a:extLst>
          </p:cNvPr>
          <p:cNvPicPr>
            <a:picLocks noChangeAspect="1"/>
          </p:cNvPicPr>
          <p:nvPr/>
        </p:nvPicPr>
        <p:blipFill>
          <a:blip r:embed="rId4"/>
          <a:stretch>
            <a:fillRect/>
          </a:stretch>
        </p:blipFill>
        <p:spPr>
          <a:xfrm>
            <a:off x="8451283" y="2650142"/>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74625" y="1309202"/>
            <a:ext cx="186910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echo</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(noun / verb)</a:t>
            </a:r>
            <a:endParaRPr dirty="0">
              <a:latin typeface="Gill Sans MT" panose="020B0502020104020203" pitchFamily="34" charset="77"/>
            </a:endParaRPr>
          </a:p>
        </p:txBody>
      </p:sp>
      <p:sp>
        <p:nvSpPr>
          <p:cNvPr id="154" name="If you tear paper, cloth, or another material, or if it tears, you pull it into two pieces or you pull it so that a hole appears in it."/>
          <p:cNvSpPr txBox="1"/>
          <p:nvPr/>
        </p:nvSpPr>
        <p:spPr>
          <a:xfrm>
            <a:off x="524572" y="4250765"/>
            <a:ext cx="704001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An echo is a sound which is caused by a noise being reflected off a surface such as a wall.</a:t>
            </a:r>
          </a:p>
        </p:txBody>
      </p:sp>
      <p:sp>
        <p:nvSpPr>
          <p:cNvPr id="155" name="The was a tear in Freddie’s new school jumper."/>
          <p:cNvSpPr txBox="1"/>
          <p:nvPr/>
        </p:nvSpPr>
        <p:spPr>
          <a:xfrm>
            <a:off x="138986" y="653464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solidFill>
                  <a:schemeClr val="accent2"/>
                </a:solidFill>
                <a:latin typeface="Gill Sans MT" panose="020B0502020104020203" pitchFamily="34" charset="77"/>
              </a:rPr>
              <a:t>There was an </a:t>
            </a:r>
            <a:r>
              <a:rPr lang="en-GB" sz="4000" b="1" dirty="0">
                <a:solidFill>
                  <a:schemeClr val="accent2"/>
                </a:solidFill>
                <a:latin typeface="Gill Sans MT" panose="020B0502020104020203" pitchFamily="34" charset="77"/>
              </a:rPr>
              <a:t>echo</a:t>
            </a:r>
            <a:r>
              <a:rPr lang="en-GB" sz="4000" dirty="0">
                <a:solidFill>
                  <a:schemeClr val="accent2"/>
                </a:solidFill>
                <a:latin typeface="Gill Sans MT" panose="020B0502020104020203" pitchFamily="34" charset="77"/>
              </a:rPr>
              <a:t> of excitement in the classroom.</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ech-o</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225128528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imitation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difference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down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repetition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reverse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A70FD47-5010-2618-FBA7-F8581C0C57FE}"/>
              </a:ext>
            </a:extLst>
          </p:cNvPr>
          <p:cNvPicPr>
            <a:picLocks noChangeAspect="1"/>
          </p:cNvPicPr>
          <p:nvPr/>
        </p:nvPicPr>
        <p:blipFill>
          <a:blip r:embed="rId4"/>
          <a:stretch>
            <a:fillRect/>
          </a:stretch>
        </p:blipFill>
        <p:spPr>
          <a:xfrm>
            <a:off x="8826019" y="2594648"/>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20747" y="1309202"/>
            <a:ext cx="217687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found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359551" y="3963010"/>
            <a:ext cx="7336290"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Found is the past tense and past participle of find. If you find someone or something, you see them or learn where they are.</a:t>
            </a:r>
          </a:p>
        </p:txBody>
      </p:sp>
      <p:sp>
        <p:nvSpPr>
          <p:cNvPr id="155" name="The was a tear in Freddie’s new school jumper."/>
          <p:cNvSpPr txBox="1"/>
          <p:nvPr/>
        </p:nvSpPr>
        <p:spPr>
          <a:xfrm>
            <a:off x="0" y="636357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Tamil </a:t>
            </a:r>
            <a:r>
              <a:rPr lang="en-GB" sz="4000" b="1" dirty="0">
                <a:latin typeface="Gill Sans MT" panose="020B0502020104020203" pitchFamily="34" charset="77"/>
              </a:rPr>
              <a:t>found</a:t>
            </a:r>
            <a:r>
              <a:rPr lang="en-GB" sz="4000" dirty="0">
                <a:latin typeface="Gill Sans MT" panose="020B0502020104020203" pitchFamily="34" charset="77"/>
              </a:rPr>
              <a:t> his PE kit at the bottom of the pile.</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(found)</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9110470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acquire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treasure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catch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job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pic>
        <p:nvPicPr>
          <p:cNvPr id="3" name="Picture 2">
            <a:extLst>
              <a:ext uri="{FF2B5EF4-FFF2-40B4-BE49-F238E27FC236}">
                <a16:creationId xmlns:a16="http://schemas.microsoft.com/office/drawing/2014/main" id="{A0B18900-72C2-95E9-B8A0-987573EB5ABF}"/>
              </a:ext>
            </a:extLst>
          </p:cNvPr>
          <p:cNvPicPr>
            <a:picLocks noChangeAspect="1"/>
          </p:cNvPicPr>
          <p:nvPr/>
        </p:nvPicPr>
        <p:blipFill>
          <a:blip r:embed="rId4"/>
          <a:stretch>
            <a:fillRect/>
          </a:stretch>
        </p:blipFill>
        <p:spPr>
          <a:xfrm>
            <a:off x="8358940" y="2882154"/>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41934</TotalTime>
  <Words>1284</Words>
  <Application>Microsoft Macintosh PowerPoint</Application>
  <PresentationFormat>Custom</PresentationFormat>
  <Paragraphs>347</Paragraphs>
  <Slides>31</Slides>
  <Notes>31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1664</cp:revision>
  <dcterms:modified xsi:type="dcterms:W3CDTF">2024-04-24T10:55:11Z</dcterms:modified>
</cp:coreProperties>
</file>